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20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010245"/>
            <a:ext cx="7415927" cy="4258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Arabic Speech Recognition System using Deep Learning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5639157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explores the development of an Arabic speech recognition system using deep learning techniques. The system combines an acoustic model and a language model to accurately transcribe Arabic speech into text.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90905" y="815340"/>
            <a:ext cx="6288048" cy="718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56"/>
              </a:lnSpc>
              <a:buNone/>
            </a:pPr>
            <a:r>
              <a:rPr lang="en-US" sz="4525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Enhancements</a:t>
            </a:r>
            <a:endParaRPr lang="en-US" sz="4525" dirty="0"/>
          </a:p>
        </p:txBody>
      </p:sp>
      <p:sp>
        <p:nvSpPr>
          <p:cNvPr id="6" name="Shape 3"/>
          <p:cNvSpPr/>
          <p:nvPr/>
        </p:nvSpPr>
        <p:spPr>
          <a:xfrm>
            <a:off x="6290905" y="1878211"/>
            <a:ext cx="7534989" cy="1692116"/>
          </a:xfrm>
          <a:prstGeom prst="roundRect">
            <a:avLst>
              <a:gd name="adj" fmla="val 8151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20696" y="2108002"/>
            <a:ext cx="3082409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8"/>
              </a:lnSpc>
              <a:buNone/>
            </a:pPr>
            <a:r>
              <a:rPr lang="en-US" sz="2262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Multi-lingual Support</a:t>
            </a:r>
            <a:endParaRPr lang="en-US" sz="2262" dirty="0"/>
          </a:p>
        </p:txBody>
      </p:sp>
      <p:sp>
        <p:nvSpPr>
          <p:cNvPr id="8" name="Text 5"/>
          <p:cNvSpPr/>
          <p:nvPr/>
        </p:nvSpPr>
        <p:spPr>
          <a:xfrm>
            <a:off x="6520696" y="2604968"/>
            <a:ext cx="7075408" cy="73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6"/>
              </a:lnSpc>
              <a:buNone/>
            </a:pPr>
            <a:r>
              <a:rPr lang="en-US" sz="181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Expanding the system to support multiple languages, including Modern Standard Arabic and other regional dialects.</a:t>
            </a:r>
            <a:endParaRPr lang="en-US" sz="1810" dirty="0"/>
          </a:p>
        </p:txBody>
      </p:sp>
      <p:sp>
        <p:nvSpPr>
          <p:cNvPr id="9" name="Shape 6"/>
          <p:cNvSpPr/>
          <p:nvPr/>
        </p:nvSpPr>
        <p:spPr>
          <a:xfrm>
            <a:off x="6290905" y="3800118"/>
            <a:ext cx="7534989" cy="1692116"/>
          </a:xfrm>
          <a:prstGeom prst="roundRect">
            <a:avLst>
              <a:gd name="adj" fmla="val 8151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520696" y="4029908"/>
            <a:ext cx="2873216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8"/>
              </a:lnSpc>
              <a:buNone/>
            </a:pPr>
            <a:r>
              <a:rPr lang="en-US" sz="2262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Personalization</a:t>
            </a:r>
            <a:endParaRPr lang="en-US" sz="2262" dirty="0"/>
          </a:p>
        </p:txBody>
      </p:sp>
      <p:sp>
        <p:nvSpPr>
          <p:cNvPr id="11" name="Text 8"/>
          <p:cNvSpPr/>
          <p:nvPr/>
        </p:nvSpPr>
        <p:spPr>
          <a:xfrm>
            <a:off x="6520696" y="4526875"/>
            <a:ext cx="7075408" cy="73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6"/>
              </a:lnSpc>
              <a:buNone/>
            </a:pPr>
            <a:r>
              <a:rPr lang="en-US" sz="181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Developing techniques to adapt the system to individual users' voices and speech patterns for improved accuracy.</a:t>
            </a:r>
            <a:endParaRPr lang="en-US" sz="1810" dirty="0"/>
          </a:p>
        </p:txBody>
      </p:sp>
      <p:sp>
        <p:nvSpPr>
          <p:cNvPr id="12" name="Shape 9"/>
          <p:cNvSpPr/>
          <p:nvPr/>
        </p:nvSpPr>
        <p:spPr>
          <a:xfrm>
            <a:off x="6290905" y="5722025"/>
            <a:ext cx="7534989" cy="1692116"/>
          </a:xfrm>
          <a:prstGeom prst="roundRect">
            <a:avLst>
              <a:gd name="adj" fmla="val 8151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20696" y="5951815"/>
            <a:ext cx="4226838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8"/>
              </a:lnSpc>
              <a:buNone/>
            </a:pPr>
            <a:r>
              <a:rPr lang="en-US" sz="2262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with AI Assistants</a:t>
            </a:r>
            <a:endParaRPr lang="en-US" sz="2262" dirty="0"/>
          </a:p>
        </p:txBody>
      </p:sp>
      <p:sp>
        <p:nvSpPr>
          <p:cNvPr id="14" name="Text 11"/>
          <p:cNvSpPr/>
          <p:nvPr/>
        </p:nvSpPr>
        <p:spPr>
          <a:xfrm>
            <a:off x="6520696" y="6448782"/>
            <a:ext cx="7075408" cy="73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6"/>
              </a:lnSpc>
              <a:buNone/>
            </a:pPr>
            <a:r>
              <a:rPr lang="en-US" sz="181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Integrating the speech recognition system with virtual assistants and smart home devices for seamless voice interactions.</a:t>
            </a:r>
            <a:endParaRPr lang="en-US" sz="181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Overview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54418" y="2406610"/>
            <a:ext cx="17466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2314099"/>
            <a:ext cx="448889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Arabic-EGY-ASR-16K Dataset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dataset used for training and evaluation consists of 16,000 audio recordings of Egyptian Arabic speech.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9533" y="4255056"/>
            <a:ext cx="2244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Audio File Format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audio files are stored in standard WAV format with a sampling rate of 16kHz.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30129" y="6103501"/>
            <a:ext cx="22312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Transcriptions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Each audio recording is paired with a text transcription of the spoken content.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5778" y="1081921"/>
            <a:ext cx="6753225" cy="660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9"/>
              </a:lnSpc>
              <a:buNone/>
            </a:pPr>
            <a:r>
              <a:rPr lang="en-US" sz="4159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Audio Data Preprocessing</a:t>
            </a:r>
            <a:endParaRPr lang="en-US" sz="4159" dirty="0"/>
          </a:p>
        </p:txBody>
      </p:sp>
      <p:sp>
        <p:nvSpPr>
          <p:cNvPr id="6" name="Shape 3"/>
          <p:cNvSpPr/>
          <p:nvPr/>
        </p:nvSpPr>
        <p:spPr>
          <a:xfrm>
            <a:off x="6521529" y="2058948"/>
            <a:ext cx="42148" cy="5088731"/>
          </a:xfrm>
          <a:prstGeom prst="rect">
            <a:avLst/>
          </a:prstGeom>
          <a:solidFill>
            <a:srgbClr val="D2CCC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780252" y="2513171"/>
            <a:ext cx="739378" cy="42148"/>
          </a:xfrm>
          <a:prstGeom prst="rect">
            <a:avLst/>
          </a:prstGeom>
          <a:solidFill>
            <a:srgbClr val="D2CCC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304955" y="2296597"/>
            <a:ext cx="475298" cy="475298"/>
          </a:xfrm>
          <a:prstGeom prst="roundRect">
            <a:avLst>
              <a:gd name="adj" fmla="val 26672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67832" y="2375773"/>
            <a:ext cx="149543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5"/>
              </a:lnSpc>
              <a:buNone/>
            </a:pPr>
            <a:r>
              <a:rPr lang="en-US" sz="2495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95" dirty="0"/>
          </a:p>
        </p:txBody>
      </p:sp>
      <p:sp>
        <p:nvSpPr>
          <p:cNvPr id="10" name="Text 7"/>
          <p:cNvSpPr/>
          <p:nvPr/>
        </p:nvSpPr>
        <p:spPr>
          <a:xfrm>
            <a:off x="7704653" y="2270165"/>
            <a:ext cx="2640925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9"/>
              </a:lnSpc>
              <a:buNone/>
            </a:pPr>
            <a:r>
              <a:rPr lang="en-US" sz="208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Noise Reduction</a:t>
            </a:r>
            <a:endParaRPr lang="en-US" sz="2080" dirty="0"/>
          </a:p>
        </p:txBody>
      </p:sp>
      <p:sp>
        <p:nvSpPr>
          <p:cNvPr id="11" name="Text 8"/>
          <p:cNvSpPr/>
          <p:nvPr/>
        </p:nvSpPr>
        <p:spPr>
          <a:xfrm>
            <a:off x="7704653" y="2726888"/>
            <a:ext cx="618636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audio files are preprocessed to remove background noise and enhance the speech signal.</a:t>
            </a:r>
            <a:endParaRPr lang="en-US" sz="1664" dirty="0"/>
          </a:p>
        </p:txBody>
      </p:sp>
      <p:sp>
        <p:nvSpPr>
          <p:cNvPr id="12" name="Shape 9"/>
          <p:cNvSpPr/>
          <p:nvPr/>
        </p:nvSpPr>
        <p:spPr>
          <a:xfrm>
            <a:off x="6780252" y="4279821"/>
            <a:ext cx="739378" cy="42148"/>
          </a:xfrm>
          <a:prstGeom prst="rect">
            <a:avLst/>
          </a:prstGeom>
          <a:solidFill>
            <a:srgbClr val="D2CCC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304955" y="4063246"/>
            <a:ext cx="475298" cy="475298"/>
          </a:xfrm>
          <a:prstGeom prst="roundRect">
            <a:avLst>
              <a:gd name="adj" fmla="val 26672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46520" y="4142423"/>
            <a:ext cx="192048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5"/>
              </a:lnSpc>
              <a:buNone/>
            </a:pPr>
            <a:r>
              <a:rPr lang="en-US" sz="2495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95" dirty="0"/>
          </a:p>
        </p:txBody>
      </p:sp>
      <p:sp>
        <p:nvSpPr>
          <p:cNvPr id="15" name="Text 12"/>
          <p:cNvSpPr/>
          <p:nvPr/>
        </p:nvSpPr>
        <p:spPr>
          <a:xfrm>
            <a:off x="7704653" y="4036814"/>
            <a:ext cx="2640925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9"/>
              </a:lnSpc>
              <a:buNone/>
            </a:pPr>
            <a:r>
              <a:rPr lang="en-US" sz="208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Normalization</a:t>
            </a:r>
            <a:endParaRPr lang="en-US" sz="2080" dirty="0"/>
          </a:p>
        </p:txBody>
      </p:sp>
      <p:sp>
        <p:nvSpPr>
          <p:cNvPr id="16" name="Text 13"/>
          <p:cNvSpPr/>
          <p:nvPr/>
        </p:nvSpPr>
        <p:spPr>
          <a:xfrm>
            <a:off x="7704653" y="4493538"/>
            <a:ext cx="618636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audio data is normalized to ensure consistent volume levels across the dataset.</a:t>
            </a:r>
            <a:endParaRPr lang="en-US" sz="1664" dirty="0"/>
          </a:p>
        </p:txBody>
      </p:sp>
      <p:sp>
        <p:nvSpPr>
          <p:cNvPr id="17" name="Shape 14"/>
          <p:cNvSpPr/>
          <p:nvPr/>
        </p:nvSpPr>
        <p:spPr>
          <a:xfrm>
            <a:off x="6780252" y="6046470"/>
            <a:ext cx="739378" cy="42148"/>
          </a:xfrm>
          <a:prstGeom prst="rect">
            <a:avLst/>
          </a:prstGeom>
          <a:solidFill>
            <a:srgbClr val="D2CCC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304955" y="5829895"/>
            <a:ext cx="475298" cy="475298"/>
          </a:xfrm>
          <a:prstGeom prst="roundRect">
            <a:avLst>
              <a:gd name="adj" fmla="val 26672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447115" y="5909072"/>
            <a:ext cx="190976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5"/>
              </a:lnSpc>
              <a:buNone/>
            </a:pPr>
            <a:r>
              <a:rPr lang="en-US" sz="2495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95" dirty="0"/>
          </a:p>
        </p:txBody>
      </p:sp>
      <p:sp>
        <p:nvSpPr>
          <p:cNvPr id="20" name="Text 17"/>
          <p:cNvSpPr/>
          <p:nvPr/>
        </p:nvSpPr>
        <p:spPr>
          <a:xfrm>
            <a:off x="7704653" y="5803463"/>
            <a:ext cx="2640925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9"/>
              </a:lnSpc>
              <a:buNone/>
            </a:pPr>
            <a:r>
              <a:rPr lang="en-US" sz="208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Extraction</a:t>
            </a:r>
            <a:endParaRPr lang="en-US" sz="2080" dirty="0"/>
          </a:p>
        </p:txBody>
      </p:sp>
      <p:sp>
        <p:nvSpPr>
          <p:cNvPr id="21" name="Text 18"/>
          <p:cNvSpPr/>
          <p:nvPr/>
        </p:nvSpPr>
        <p:spPr>
          <a:xfrm>
            <a:off x="7704653" y="6260187"/>
            <a:ext cx="618636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en-US" sz="166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Acoustic features, such as Mel-Frequency Cepstral Coefficients (MFCCs), are extracted from the audio data.</a:t>
            </a:r>
            <a:endParaRPr lang="en-US" sz="1664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1807964"/>
            <a:ext cx="865072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Acoustic Model Architecture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 Layer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829169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input to the acoustic model is the sequence of audio features extracted from the preprocessed speech data.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Hidden Layers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model utilizes a combination of LSTM layers and convolutional neural network (CNN) layers to learn the complex patterns in the speech data.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 Layer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829169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output of the acoustic model is a probability distribution over the Arabic phonemes, which is then used by the language model for transcription.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7084" y="1199793"/>
            <a:ext cx="7093268" cy="634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97"/>
              </a:lnSpc>
              <a:buNone/>
            </a:pPr>
            <a:r>
              <a:rPr lang="en-US" sz="3998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Language Model Integration</a:t>
            </a:r>
            <a:endParaRPr lang="en-US" sz="3998" dirty="0"/>
          </a:p>
        </p:txBody>
      </p:sp>
      <p:sp>
        <p:nvSpPr>
          <p:cNvPr id="6" name="Shape 3"/>
          <p:cNvSpPr/>
          <p:nvPr/>
        </p:nvSpPr>
        <p:spPr>
          <a:xfrm>
            <a:off x="6197084" y="2138958"/>
            <a:ext cx="7722632" cy="1494949"/>
          </a:xfrm>
          <a:prstGeom prst="roundRect">
            <a:avLst>
              <a:gd name="adj" fmla="val 8150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00086" y="2341959"/>
            <a:ext cx="3082171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8"/>
              </a:lnSpc>
              <a:buNone/>
            </a:pPr>
            <a:r>
              <a:rPr lang="en-US" sz="1999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N-gram Language Model</a:t>
            </a:r>
            <a:endParaRPr lang="en-US" sz="1999" dirty="0"/>
          </a:p>
        </p:txBody>
      </p:sp>
      <p:sp>
        <p:nvSpPr>
          <p:cNvPr id="8" name="Text 5"/>
          <p:cNvSpPr/>
          <p:nvPr/>
        </p:nvSpPr>
        <p:spPr>
          <a:xfrm>
            <a:off x="6400086" y="2781062"/>
            <a:ext cx="7316629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statistical n-gram language model is used to capture the patterns and constraints of the Arabic language.</a:t>
            </a:r>
            <a:endParaRPr lang="en-US" sz="1599" dirty="0"/>
          </a:p>
        </p:txBody>
      </p:sp>
      <p:sp>
        <p:nvSpPr>
          <p:cNvPr id="9" name="Shape 6"/>
          <p:cNvSpPr/>
          <p:nvPr/>
        </p:nvSpPr>
        <p:spPr>
          <a:xfrm>
            <a:off x="6197084" y="3836908"/>
            <a:ext cx="7722632" cy="1494949"/>
          </a:xfrm>
          <a:prstGeom prst="roundRect">
            <a:avLst>
              <a:gd name="adj" fmla="val 8150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00086" y="4039910"/>
            <a:ext cx="2878812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8"/>
              </a:lnSpc>
              <a:buNone/>
            </a:pPr>
            <a:r>
              <a:rPr lang="en-US" sz="1999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Beam Search Decoding</a:t>
            </a:r>
            <a:endParaRPr lang="en-US" sz="1999" dirty="0"/>
          </a:p>
        </p:txBody>
      </p:sp>
      <p:sp>
        <p:nvSpPr>
          <p:cNvPr id="11" name="Text 8"/>
          <p:cNvSpPr/>
          <p:nvPr/>
        </p:nvSpPr>
        <p:spPr>
          <a:xfrm>
            <a:off x="6400086" y="4479012"/>
            <a:ext cx="7316629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acoustic model's output is combined with the language model using a beam search decoding algorithm to generate the most probable transcription.</a:t>
            </a:r>
            <a:endParaRPr lang="en-US" sz="1599" dirty="0"/>
          </a:p>
        </p:txBody>
      </p:sp>
      <p:sp>
        <p:nvSpPr>
          <p:cNvPr id="12" name="Shape 9"/>
          <p:cNvSpPr/>
          <p:nvPr/>
        </p:nvSpPr>
        <p:spPr>
          <a:xfrm>
            <a:off x="6197084" y="5534858"/>
            <a:ext cx="7722632" cy="1494949"/>
          </a:xfrm>
          <a:prstGeom prst="roundRect">
            <a:avLst>
              <a:gd name="adj" fmla="val 8150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00086" y="5737860"/>
            <a:ext cx="253841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8"/>
              </a:lnSpc>
              <a:buNone/>
            </a:pPr>
            <a:r>
              <a:rPr lang="en-US" sz="1999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Hybrid Approach</a:t>
            </a:r>
            <a:endParaRPr lang="en-US" sz="1999" dirty="0"/>
          </a:p>
        </p:txBody>
      </p:sp>
      <p:sp>
        <p:nvSpPr>
          <p:cNvPr id="14" name="Text 11"/>
          <p:cNvSpPr/>
          <p:nvPr/>
        </p:nvSpPr>
        <p:spPr>
          <a:xfrm>
            <a:off x="6400086" y="6176963"/>
            <a:ext cx="7316629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combination of the acoustic model and the language model improves the overall accuracy and robustness of the speech recognition system.</a:t>
            </a:r>
            <a:endParaRPr lang="en-US" sz="1599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8307" y="749260"/>
            <a:ext cx="5273635" cy="659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1"/>
              </a:lnSpc>
              <a:buNone/>
            </a:pPr>
            <a:r>
              <a:rPr lang="en-US" sz="4153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Procedure</a:t>
            </a:r>
            <a:endParaRPr lang="en-US" sz="4153" dirty="0"/>
          </a:p>
        </p:txBody>
      </p:sp>
      <p:sp>
        <p:nvSpPr>
          <p:cNvPr id="6" name="Shape 3"/>
          <p:cNvSpPr/>
          <p:nvPr/>
        </p:nvSpPr>
        <p:spPr>
          <a:xfrm>
            <a:off x="1033582" y="1724739"/>
            <a:ext cx="42148" cy="5755600"/>
          </a:xfrm>
          <a:prstGeom prst="rect">
            <a:avLst/>
          </a:prstGeom>
          <a:solidFill>
            <a:srgbClr val="D2CCC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291947" y="2178248"/>
            <a:ext cx="738307" cy="42148"/>
          </a:xfrm>
          <a:prstGeom prst="rect">
            <a:avLst/>
          </a:prstGeom>
          <a:solidFill>
            <a:srgbClr val="D2CCC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17364" y="1962031"/>
            <a:ext cx="474583" cy="474583"/>
          </a:xfrm>
          <a:prstGeom prst="roundRect">
            <a:avLst>
              <a:gd name="adj" fmla="val 26670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80003" y="2041088"/>
            <a:ext cx="149304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92" dirty="0"/>
          </a:p>
        </p:txBody>
      </p:sp>
      <p:sp>
        <p:nvSpPr>
          <p:cNvPr id="10" name="Text 7"/>
          <p:cNvSpPr/>
          <p:nvPr/>
        </p:nvSpPr>
        <p:spPr>
          <a:xfrm>
            <a:off x="2214801" y="1935599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Augmentation</a:t>
            </a:r>
            <a:endParaRPr lang="en-US" sz="2076" dirty="0"/>
          </a:p>
        </p:txBody>
      </p:sp>
      <p:sp>
        <p:nvSpPr>
          <p:cNvPr id="11" name="Text 8"/>
          <p:cNvSpPr/>
          <p:nvPr/>
        </p:nvSpPr>
        <p:spPr>
          <a:xfrm>
            <a:off x="2214801" y="2391728"/>
            <a:ext cx="6190893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improve model generalization, the training data is augmented through techniques such as pitch shifting and time stretching.</a:t>
            </a:r>
            <a:endParaRPr lang="en-US" sz="1661" dirty="0"/>
          </a:p>
        </p:txBody>
      </p:sp>
      <p:sp>
        <p:nvSpPr>
          <p:cNvPr id="12" name="Shape 9"/>
          <p:cNvSpPr/>
          <p:nvPr/>
        </p:nvSpPr>
        <p:spPr>
          <a:xfrm>
            <a:off x="1291947" y="3942040"/>
            <a:ext cx="738307" cy="42148"/>
          </a:xfrm>
          <a:prstGeom prst="rect">
            <a:avLst/>
          </a:prstGeom>
          <a:solidFill>
            <a:srgbClr val="D2CCC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817364" y="3725823"/>
            <a:ext cx="474583" cy="474583"/>
          </a:xfrm>
          <a:prstGeom prst="roundRect">
            <a:avLst>
              <a:gd name="adj" fmla="val 26670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58691" y="3804880"/>
            <a:ext cx="191810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92" dirty="0"/>
          </a:p>
        </p:txBody>
      </p:sp>
      <p:sp>
        <p:nvSpPr>
          <p:cNvPr id="15" name="Text 12"/>
          <p:cNvSpPr/>
          <p:nvPr/>
        </p:nvSpPr>
        <p:spPr>
          <a:xfrm>
            <a:off x="2214801" y="3699391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Transfer Learning</a:t>
            </a:r>
            <a:endParaRPr lang="en-US" sz="2076" dirty="0"/>
          </a:p>
        </p:txBody>
      </p:sp>
      <p:sp>
        <p:nvSpPr>
          <p:cNvPr id="16" name="Text 13"/>
          <p:cNvSpPr/>
          <p:nvPr/>
        </p:nvSpPr>
        <p:spPr>
          <a:xfrm>
            <a:off x="2214801" y="4155519"/>
            <a:ext cx="6190893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acoustic model is initialized with pre-trained weights from a large-scale speech recognition model, then fine-tuned on the Arabic dataset.</a:t>
            </a:r>
            <a:endParaRPr lang="en-US" sz="1661" dirty="0"/>
          </a:p>
        </p:txBody>
      </p:sp>
      <p:sp>
        <p:nvSpPr>
          <p:cNvPr id="17" name="Shape 14"/>
          <p:cNvSpPr/>
          <p:nvPr/>
        </p:nvSpPr>
        <p:spPr>
          <a:xfrm>
            <a:off x="1291947" y="6043374"/>
            <a:ext cx="738307" cy="42148"/>
          </a:xfrm>
          <a:prstGeom prst="rect">
            <a:avLst/>
          </a:prstGeom>
          <a:solidFill>
            <a:srgbClr val="D2CCC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817364" y="5827157"/>
            <a:ext cx="474583" cy="474583"/>
          </a:xfrm>
          <a:prstGeom prst="roundRect">
            <a:avLst>
              <a:gd name="adj" fmla="val 26670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59287" y="5906214"/>
            <a:ext cx="190619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92" dirty="0"/>
          </a:p>
        </p:txBody>
      </p:sp>
      <p:sp>
        <p:nvSpPr>
          <p:cNvPr id="20" name="Text 17"/>
          <p:cNvSpPr/>
          <p:nvPr/>
        </p:nvSpPr>
        <p:spPr>
          <a:xfrm>
            <a:off x="2214801" y="5800725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Optimization</a:t>
            </a:r>
            <a:endParaRPr lang="en-US" sz="2076" dirty="0"/>
          </a:p>
        </p:txBody>
      </p:sp>
      <p:sp>
        <p:nvSpPr>
          <p:cNvPr id="21" name="Text 18"/>
          <p:cNvSpPr/>
          <p:nvPr/>
        </p:nvSpPr>
        <p:spPr>
          <a:xfrm>
            <a:off x="2214801" y="6256853"/>
            <a:ext cx="6190893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model is trained using the Adam optimization algorithm, and the learning rate is adjusted during training to ensure convergence.</a:t>
            </a:r>
            <a:endParaRPr lang="en-US" sz="166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9843" y="660321"/>
            <a:ext cx="4642009" cy="5801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69"/>
              </a:lnSpc>
              <a:buNone/>
            </a:pPr>
            <a:r>
              <a:rPr lang="en-US" sz="3655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Evaluation Metrics</a:t>
            </a:r>
            <a:endParaRPr lang="en-US" sz="365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43" y="1518999"/>
            <a:ext cx="464106" cy="4641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9843" y="2168723"/>
            <a:ext cx="278022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828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Word Error Rate (WER)</a:t>
            </a:r>
            <a:endParaRPr lang="en-US" sz="1828" dirty="0"/>
          </a:p>
        </p:txBody>
      </p:sp>
      <p:sp>
        <p:nvSpPr>
          <p:cNvPr id="8" name="Text 4"/>
          <p:cNvSpPr/>
          <p:nvPr/>
        </p:nvSpPr>
        <p:spPr>
          <a:xfrm>
            <a:off x="649843" y="2570083"/>
            <a:ext cx="7844314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462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primary evaluation metric is the Word Error Rate, which measures the edit distance between the predicted and the ground-truth transcriptions.</a:t>
            </a:r>
            <a:endParaRPr lang="en-US" sz="146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43" y="3721418"/>
            <a:ext cx="464106" cy="4641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9843" y="4371142"/>
            <a:ext cx="2321004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828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</a:t>
            </a:r>
            <a:endParaRPr lang="en-US" sz="1828" dirty="0"/>
          </a:p>
        </p:txBody>
      </p:sp>
      <p:sp>
        <p:nvSpPr>
          <p:cNvPr id="11" name="Text 6"/>
          <p:cNvSpPr/>
          <p:nvPr/>
        </p:nvSpPr>
        <p:spPr>
          <a:xfrm>
            <a:off x="649843" y="4772501"/>
            <a:ext cx="7844314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462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overall accuracy of the system is also calculated, reflecting the percentage of correctly transcribed words.</a:t>
            </a:r>
            <a:endParaRPr lang="en-US" sz="146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43" y="5923836"/>
            <a:ext cx="464106" cy="4641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49843" y="6573560"/>
            <a:ext cx="2321004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4"/>
              </a:lnSpc>
              <a:buNone/>
            </a:pPr>
            <a:r>
              <a:rPr lang="en-US" sz="1828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Confidence Scores</a:t>
            </a:r>
            <a:endParaRPr lang="en-US" sz="1828" dirty="0"/>
          </a:p>
        </p:txBody>
      </p:sp>
      <p:sp>
        <p:nvSpPr>
          <p:cNvPr id="14" name="Text 8"/>
          <p:cNvSpPr/>
          <p:nvPr/>
        </p:nvSpPr>
        <p:spPr>
          <a:xfrm>
            <a:off x="649843" y="6974919"/>
            <a:ext cx="7844314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39"/>
              </a:lnSpc>
              <a:buNone/>
            </a:pPr>
            <a:r>
              <a:rPr lang="en-US" sz="1462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confidence scores associated with the transcriptions are used to assess the model's uncertainty and reliability.</a:t>
            </a:r>
            <a:endParaRPr lang="en-US" sz="1462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40185" y="1032391"/>
            <a:ext cx="7532132" cy="672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4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 and Integration</a:t>
            </a:r>
            <a:endParaRPr lang="en-US" sz="424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85" y="2028349"/>
            <a:ext cx="1076801" cy="17229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40003" y="2243614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Audio Input</a:t>
            </a:r>
            <a:endParaRPr lang="en-US" sz="2120" dirty="0"/>
          </a:p>
        </p:txBody>
      </p:sp>
      <p:sp>
        <p:nvSpPr>
          <p:cNvPr id="8" name="Text 4"/>
          <p:cNvSpPr/>
          <p:nvPr/>
        </p:nvSpPr>
        <p:spPr>
          <a:xfrm>
            <a:off x="7640003" y="2709267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can be deployed to accept live audio input from microphones or other recording devices.</a:t>
            </a:r>
            <a:endParaRPr lang="en-US" sz="169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185" y="3751302"/>
            <a:ext cx="1076801" cy="17229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40003" y="3966567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Integration</a:t>
            </a:r>
            <a:endParaRPr lang="en-US" sz="2120" dirty="0"/>
          </a:p>
        </p:txBody>
      </p:sp>
      <p:sp>
        <p:nvSpPr>
          <p:cNvPr id="11" name="Text 6"/>
          <p:cNvSpPr/>
          <p:nvPr/>
        </p:nvSpPr>
        <p:spPr>
          <a:xfrm>
            <a:off x="7640003" y="4432221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speech recognition system can be integrated into other applications through a well-documented API.</a:t>
            </a:r>
            <a:endParaRPr lang="en-US" sz="169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185" y="5474256"/>
            <a:ext cx="1076801" cy="17229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40003" y="5689521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Interface</a:t>
            </a:r>
            <a:endParaRPr lang="en-US" sz="2120" dirty="0"/>
          </a:p>
        </p:txBody>
      </p:sp>
      <p:sp>
        <p:nvSpPr>
          <p:cNvPr id="14" name="Text 8"/>
          <p:cNvSpPr/>
          <p:nvPr/>
        </p:nvSpPr>
        <p:spPr>
          <a:xfrm>
            <a:off x="7640003" y="6155174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transcribed text can be displayed in a user-friendly interface, such as a mobile app or a web-based platform.</a:t>
            </a:r>
            <a:endParaRPr lang="en-US" sz="169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32"/>
              </a:lnSpc>
              <a:buNone/>
            </a:pPr>
            <a:r>
              <a:rPr lang="en-US" sz="4666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and Limitations</a:t>
            </a:r>
            <a:endParaRPr lang="en-US" sz="4666" dirty="0"/>
          </a:p>
        </p:txBody>
      </p:sp>
      <p:sp>
        <p:nvSpPr>
          <p:cNvPr id="6" name="Shape 3"/>
          <p:cNvSpPr/>
          <p:nvPr/>
        </p:nvSpPr>
        <p:spPr>
          <a:xfrm>
            <a:off x="829508" y="2756654"/>
            <a:ext cx="533162" cy="533162"/>
          </a:xfrm>
          <a:prstGeom prst="roundRect">
            <a:avLst>
              <a:gd name="adj" fmla="val 26672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12269" y="2845475"/>
            <a:ext cx="167640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799" dirty="0"/>
          </a:p>
        </p:txBody>
      </p:sp>
      <p:sp>
        <p:nvSpPr>
          <p:cNvPr id="8" name="Text 5"/>
          <p:cNvSpPr/>
          <p:nvPr/>
        </p:nvSpPr>
        <p:spPr>
          <a:xfrm>
            <a:off x="1599605" y="2756654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Dialect Variation</a:t>
            </a:r>
            <a:endParaRPr lang="en-US" sz="2333" dirty="0"/>
          </a:p>
        </p:txBody>
      </p:sp>
      <p:sp>
        <p:nvSpPr>
          <p:cNvPr id="9" name="Text 6"/>
          <p:cNvSpPr/>
          <p:nvPr/>
        </p:nvSpPr>
        <p:spPr>
          <a:xfrm>
            <a:off x="1599605" y="3269099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may struggle with handling the diverse dialects and accents present in the Arabic language.</a:t>
            </a:r>
            <a:endParaRPr lang="en-US" sz="1866" dirty="0"/>
          </a:p>
        </p:txBody>
      </p:sp>
      <p:sp>
        <p:nvSpPr>
          <p:cNvPr id="10" name="Shape 7"/>
          <p:cNvSpPr/>
          <p:nvPr/>
        </p:nvSpPr>
        <p:spPr>
          <a:xfrm>
            <a:off x="829508" y="4531043"/>
            <a:ext cx="533162" cy="533162"/>
          </a:xfrm>
          <a:prstGeom prst="roundRect">
            <a:avLst>
              <a:gd name="adj" fmla="val 26672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8338" y="4619863"/>
            <a:ext cx="215384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799" dirty="0"/>
          </a:p>
        </p:txBody>
      </p:sp>
      <p:sp>
        <p:nvSpPr>
          <p:cNvPr id="12" name="Text 9"/>
          <p:cNvSpPr/>
          <p:nvPr/>
        </p:nvSpPr>
        <p:spPr>
          <a:xfrm>
            <a:off x="1599605" y="4531043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Background Noise</a:t>
            </a:r>
            <a:endParaRPr lang="en-US" sz="2333" dirty="0"/>
          </a:p>
        </p:txBody>
      </p:sp>
      <p:sp>
        <p:nvSpPr>
          <p:cNvPr id="13" name="Text 10"/>
          <p:cNvSpPr/>
          <p:nvPr/>
        </p:nvSpPr>
        <p:spPr>
          <a:xfrm>
            <a:off x="1599605" y="5043488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Noisy environments can degrade the performance of the system, requiring advanced noise reduction techniques.</a:t>
            </a:r>
            <a:endParaRPr lang="en-US" sz="1866" dirty="0"/>
          </a:p>
        </p:txBody>
      </p:sp>
      <p:sp>
        <p:nvSpPr>
          <p:cNvPr id="14" name="Shape 11"/>
          <p:cNvSpPr/>
          <p:nvPr/>
        </p:nvSpPr>
        <p:spPr>
          <a:xfrm>
            <a:off x="829508" y="6305431"/>
            <a:ext cx="533162" cy="533162"/>
          </a:xfrm>
          <a:prstGeom prst="roundRect">
            <a:avLst>
              <a:gd name="adj" fmla="val 26672"/>
            </a:avLst>
          </a:prstGeom>
          <a:solidFill>
            <a:srgbClr val="EFE7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88933" y="6394252"/>
            <a:ext cx="214193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799" dirty="0"/>
          </a:p>
        </p:txBody>
      </p:sp>
      <p:sp>
        <p:nvSpPr>
          <p:cNvPr id="16" name="Text 13"/>
          <p:cNvSpPr/>
          <p:nvPr/>
        </p:nvSpPr>
        <p:spPr>
          <a:xfrm>
            <a:off x="1599605" y="6305431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Limited Data</a:t>
            </a:r>
            <a:endParaRPr lang="en-US" sz="2333" dirty="0"/>
          </a:p>
        </p:txBody>
      </p:sp>
      <p:sp>
        <p:nvSpPr>
          <p:cNvPr id="17" name="Text 14"/>
          <p:cNvSpPr/>
          <p:nvPr/>
        </p:nvSpPr>
        <p:spPr>
          <a:xfrm>
            <a:off x="1599605" y="6817876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lack of large-scale, high-quality Arabic speech datasets can hinder the development of more accurate models.</a:t>
            </a:r>
            <a:endParaRPr lang="en-US" sz="186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651</Words>
  <Application>Microsoft Office PowerPoint</Application>
  <PresentationFormat>مخصص</PresentationFormat>
  <Paragraphs>87</Paragraphs>
  <Slides>10</Slides>
  <Notes>10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2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10</vt:i4>
      </vt:variant>
    </vt:vector>
  </HeadingPairs>
  <TitlesOfParts>
    <vt:vector size="13" baseType="lpstr">
      <vt:lpstr>Arial</vt:lpstr>
      <vt:lpstr>Gelasio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fatma alzhra ahmed</cp:lastModifiedBy>
  <cp:revision>3</cp:revision>
  <dcterms:created xsi:type="dcterms:W3CDTF">2024-06-29T21:59:23Z</dcterms:created>
  <dcterms:modified xsi:type="dcterms:W3CDTF">2024-07-04T19:59:57Z</dcterms:modified>
</cp:coreProperties>
</file>